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handoutMasterIdLst>
    <p:handoutMasterId r:id="rId24"/>
  </p:handoutMasterIdLst>
  <p:sldIdLst>
    <p:sldId id="523" r:id="rId5"/>
    <p:sldId id="551" r:id="rId6"/>
    <p:sldId id="320" r:id="rId7"/>
    <p:sldId id="532" r:id="rId8"/>
    <p:sldId id="536" r:id="rId9"/>
    <p:sldId id="548" r:id="rId10"/>
    <p:sldId id="537" r:id="rId11"/>
    <p:sldId id="534" r:id="rId12"/>
    <p:sldId id="533" r:id="rId13"/>
    <p:sldId id="541" r:id="rId14"/>
    <p:sldId id="538" r:id="rId15"/>
    <p:sldId id="539" r:id="rId16"/>
    <p:sldId id="550" r:id="rId17"/>
    <p:sldId id="540" r:id="rId18"/>
    <p:sldId id="544" r:id="rId19"/>
    <p:sldId id="543" r:id="rId20"/>
    <p:sldId id="545" r:id="rId21"/>
    <p:sldId id="528" r:id="rId22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C0F8"/>
    <a:srgbClr val="C39C2F"/>
    <a:srgbClr val="C59C27"/>
    <a:srgbClr val="D13940"/>
    <a:srgbClr val="EF9A1A"/>
    <a:srgbClr val="907262"/>
    <a:srgbClr val="B3CD1F"/>
    <a:srgbClr val="43B1E5"/>
    <a:srgbClr val="00B8BB"/>
    <a:srgbClr val="426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 autoAdjust="0"/>
    <p:restoredTop sz="91293" autoAdjust="0"/>
  </p:normalViewPr>
  <p:slideViewPr>
    <p:cSldViewPr snapToGrid="0" showGuides="1">
      <p:cViewPr varScale="1">
        <p:scale>
          <a:sx n="132" d="100"/>
          <a:sy n="132" d="100"/>
        </p:scale>
        <p:origin x="192" y="488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49" d="100"/>
        <a:sy n="149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68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Designed to be 15 Minute Talk + 20 minutes for the live Travis CI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2CD761B-C274-6149-A5B3-88D96884059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1"/>
            <a:ext cx="12188825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-14246"/>
            <a:ext cx="12188824" cy="5999163"/>
          </a:xfrm>
          <a:solidFill>
            <a:schemeClr val="tx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AFFCA-476B-3D43-BA2A-8057D08F7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242ABDB4-62F0-7B4B-8A6A-8FD308A96B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>
            <a:extLst>
              <a:ext uri="{FF2B5EF4-FFF2-40B4-BE49-F238E27FC236}">
                <a16:creationId xmlns:a16="http://schemas.microsoft.com/office/drawing/2014/main" id="{368817AD-FB03-5345-8F25-93E6072176B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363827" y="6477581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C42140C9-81A5-2246-A51B-3AFFB45AA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7DBFF2B7-B79E-EF48-B282-8126976ED46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363827" y="6477581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IDEAS_logo.png">
            <a:extLst>
              <a:ext uri="{FF2B5EF4-FFF2-40B4-BE49-F238E27FC236}">
                <a16:creationId xmlns:a16="http://schemas.microsoft.com/office/drawing/2014/main" id="{D9DB5608-1AFA-4746-9A19-C4AE73A23EF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iller86@llnl.gov" TargetMode="External"/><Relationship Id="rId2" Type="http://schemas.openxmlformats.org/officeDocument/2006/relationships/hyperlink" Target="https://ecp-ci.gitla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tterscientificsoftware/hello-numerical-world-atpesc-2020" TargetMode="External"/><Relationship Id="rId2" Type="http://schemas.openxmlformats.org/officeDocument/2006/relationships/hyperlink" Target="https://youtu.be/QE4RFp8lGi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i.org/10.6084/m9.figshare.1271983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i.org/10.6084/m9.figshare.1191839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Mark C. Miller</a:t>
            </a:r>
            <a:br>
              <a:rPr lang="en-US" u="sng" dirty="0"/>
            </a:br>
            <a:r>
              <a:rPr lang="en-US" sz="2000" dirty="0"/>
              <a:t>Lawrence Livermore National Laboratory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ATPESC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DA04-90AB-4E13-A292-1CC240E85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  <p:pic>
        <p:nvPicPr>
          <p:cNvPr id="5" name="Picture 2" descr="https://licensebuttons.net/l/by/4.0/88x31.png">
            <a:extLst>
              <a:ext uri="{FF2B5EF4-FFF2-40B4-BE49-F238E27FC236}">
                <a16:creationId xmlns:a16="http://schemas.microsoft.com/office/drawing/2014/main" id="{A3A1E9BC-2D15-4DFB-85F2-C165DDAC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5503C-5B80-42B0-ACFC-C6C723BFA976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</p:spTree>
    <p:extLst>
      <p:ext uri="{BB962C8B-B14F-4D97-AF65-F5344CB8AC3E}">
        <p14:creationId xmlns:p14="http://schemas.microsoft.com/office/powerpoint/2010/main" val="334042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D55ACAD-9399-074D-8200-A5F27EDBE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18542579" flipV="1">
            <a:off x="2070216" y="5147384"/>
            <a:ext cx="2214153" cy="10488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C0F41A9-8043-9F4F-9F1E-278EF91FC2BD}"/>
              </a:ext>
            </a:extLst>
          </p:cNvPr>
          <p:cNvSpPr/>
          <p:nvPr/>
        </p:nvSpPr>
        <p:spPr>
          <a:xfrm>
            <a:off x="7479044" y="6092509"/>
            <a:ext cx="4540236" cy="897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87ABD9-12C2-C146-B90F-CD1C49CA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835124">
            <a:off x="-131904" y="3343621"/>
            <a:ext cx="4215884" cy="10488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DF144D-F4EE-1F47-8E49-A2C2210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9D2B5C-5544-7D44-A9F8-62D4873A91FD}"/>
              </a:ext>
            </a:extLst>
          </p:cNvPr>
          <p:cNvGrpSpPr/>
          <p:nvPr/>
        </p:nvGrpSpPr>
        <p:grpSpPr>
          <a:xfrm>
            <a:off x="5148669" y="4948396"/>
            <a:ext cx="1612582" cy="1612582"/>
            <a:chOff x="365760" y="4548188"/>
            <a:chExt cx="1612582" cy="161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86ABBE-7F1C-2244-940A-6D5AFEE9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" y="4548188"/>
              <a:ext cx="1612582" cy="16125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1C903B-2E15-AF4F-B217-FE29103C8F2C}"/>
                </a:ext>
              </a:extLst>
            </p:cNvPr>
            <p:cNvSpPr txBox="1"/>
            <p:nvPr/>
          </p:nvSpPr>
          <p:spPr>
            <a:xfrm>
              <a:off x="742076" y="5557528"/>
              <a:ext cx="859949" cy="517065"/>
            </a:xfrm>
            <a:prstGeom prst="rect">
              <a:avLst/>
            </a:prstGeom>
            <a:noFill/>
          </p:spPr>
          <p:txBody>
            <a:bodyPr wrap="square" lIns="118872" tIns="91440" rIns="118872" bIns="9144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You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2C7F1-9576-BF4D-8646-B3394CD2D67F}"/>
              </a:ext>
            </a:extLst>
          </p:cNvPr>
          <p:cNvGrpSpPr/>
          <p:nvPr/>
        </p:nvGrpSpPr>
        <p:grpSpPr>
          <a:xfrm>
            <a:off x="539264" y="3974022"/>
            <a:ext cx="2240444" cy="2245572"/>
            <a:chOff x="553556" y="3095135"/>
            <a:chExt cx="2240444" cy="22455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5A912C-A14A-2B47-BD27-6024193E69E5}"/>
                </a:ext>
              </a:extLst>
            </p:cNvPr>
            <p:cNvGrpSpPr/>
            <p:nvPr/>
          </p:nvGrpSpPr>
          <p:grpSpPr>
            <a:xfrm>
              <a:off x="553556" y="3465360"/>
              <a:ext cx="2240444" cy="1875347"/>
              <a:chOff x="2189316" y="2421413"/>
              <a:chExt cx="2240444" cy="187534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27D7FEE-1F81-014B-8250-1E5F253A6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9B18C-B998-DD48-B749-12852942C0B7}"/>
                  </a:ext>
                </a:extLst>
              </p:cNvPr>
              <p:cNvSpPr txBox="1"/>
              <p:nvPr/>
            </p:nvSpPr>
            <p:spPr>
              <a:xfrm rot="20683208">
                <a:off x="2397760" y="3862795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/>
                  <a:t>bitbucket.llnl.gov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D5D3-2423-0043-B3AE-DC8D5DCFA63C}"/>
                </a:ext>
              </a:extLst>
            </p:cNvPr>
            <p:cNvSpPr/>
            <p:nvPr/>
          </p:nvSpPr>
          <p:spPr>
            <a:xfrm>
              <a:off x="638969" y="3095135"/>
              <a:ext cx="2074533" cy="769441"/>
            </a:xfrm>
            <a:prstGeom prst="rect">
              <a:avLst/>
            </a:prstGeom>
            <a:noFill/>
            <a:scene3d>
              <a:camera prst="orthographicFront">
                <a:rot lat="2998470" lon="1659028" rev="60955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LLNL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34F42D-FCB1-FC46-A514-A32C1742C837}"/>
              </a:ext>
            </a:extLst>
          </p:cNvPr>
          <p:cNvGrpSpPr/>
          <p:nvPr/>
        </p:nvGrpSpPr>
        <p:grpSpPr>
          <a:xfrm>
            <a:off x="434445" y="1207938"/>
            <a:ext cx="2428240" cy="1612582"/>
            <a:chOff x="553556" y="1427912"/>
            <a:chExt cx="2428240" cy="1612582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9B07F91D-ED96-464D-B738-FEF233FDCDD1}"/>
                </a:ext>
              </a:extLst>
            </p:cNvPr>
            <p:cNvSpPr/>
            <p:nvPr/>
          </p:nvSpPr>
          <p:spPr>
            <a:xfrm>
              <a:off x="553556" y="1427912"/>
              <a:ext cx="2428240" cy="1612582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github.com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000EB4-3A38-7444-A655-53F6824B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6518" y="2081947"/>
              <a:ext cx="1359434" cy="71370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FF040B-0CD2-9243-B8D7-93EEFEA312D3}"/>
              </a:ext>
            </a:extLst>
          </p:cNvPr>
          <p:cNvGrpSpPr/>
          <p:nvPr/>
        </p:nvGrpSpPr>
        <p:grpSpPr>
          <a:xfrm>
            <a:off x="8551999" y="403633"/>
            <a:ext cx="2801460" cy="1762760"/>
            <a:chOff x="7236620" y="964628"/>
            <a:chExt cx="2801460" cy="176276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FF94D852-131A-0142-B8B0-0452F1A53090}"/>
                </a:ext>
              </a:extLst>
            </p:cNvPr>
            <p:cNvSpPr/>
            <p:nvPr/>
          </p:nvSpPr>
          <p:spPr>
            <a:xfrm>
              <a:off x="7236620" y="964628"/>
              <a:ext cx="2801460" cy="1762760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u="sng" dirty="0">
                  <a:solidFill>
                    <a:schemeClr val="bg1"/>
                  </a:solidFill>
                </a:rPr>
                <a:t>travis-ci.com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5EAC99-1333-4B46-AFD4-1D0D402D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004" y="1604203"/>
              <a:ext cx="968692" cy="96869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CB0B7D-50E5-5340-9A0A-BB3352E02D45}"/>
              </a:ext>
            </a:extLst>
          </p:cNvPr>
          <p:cNvGrpSpPr/>
          <p:nvPr/>
        </p:nvGrpSpPr>
        <p:grpSpPr>
          <a:xfrm flipH="1">
            <a:off x="8648631" y="3926344"/>
            <a:ext cx="2801460" cy="2414665"/>
            <a:chOff x="151749" y="2986996"/>
            <a:chExt cx="2801460" cy="24146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4A31D5-9525-8F4D-9DAD-9C1976E8AB30}"/>
                </a:ext>
              </a:extLst>
            </p:cNvPr>
            <p:cNvGrpSpPr/>
            <p:nvPr/>
          </p:nvGrpSpPr>
          <p:grpSpPr>
            <a:xfrm>
              <a:off x="553556" y="3465360"/>
              <a:ext cx="2079889" cy="1936301"/>
              <a:chOff x="2189316" y="2421413"/>
              <a:chExt cx="2079889" cy="193630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631E75-A223-C74D-9453-8563B9D0F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8FBB40-F728-9649-A238-2430F155D182}"/>
                  </a:ext>
                </a:extLst>
              </p:cNvPr>
              <p:cNvSpPr txBox="1"/>
              <p:nvPr/>
            </p:nvSpPr>
            <p:spPr>
              <a:xfrm rot="20740572">
                <a:off x="2237205" y="3923749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/>
                  <a:t>gitlab.nersc.gov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0FBE88-07C6-A644-88B9-23421D8928A1}"/>
                </a:ext>
              </a:extLst>
            </p:cNvPr>
            <p:cNvSpPr/>
            <p:nvPr/>
          </p:nvSpPr>
          <p:spPr>
            <a:xfrm flipH="1">
              <a:off x="151749" y="2986996"/>
              <a:ext cx="2801460" cy="923330"/>
            </a:xfrm>
            <a:prstGeom prst="rect">
              <a:avLst/>
            </a:prstGeom>
            <a:noFill/>
            <a:scene3d>
              <a:camera prst="orthographicFront">
                <a:rot lat="3956789" lon="20173801" rev="21594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NERSC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5F51BE9-6D75-D14E-A1D2-47290FC3B6DD}"/>
              </a:ext>
            </a:extLst>
          </p:cNvPr>
          <p:cNvSpPr txBox="1"/>
          <p:nvPr/>
        </p:nvSpPr>
        <p:spPr>
          <a:xfrm>
            <a:off x="3050949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code repository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7E3F8-B119-9944-82D3-1B7B17B5F9B5}"/>
              </a:ext>
            </a:extLst>
          </p:cNvPr>
          <p:cNvSpPr txBox="1"/>
          <p:nvPr/>
        </p:nvSpPr>
        <p:spPr>
          <a:xfrm>
            <a:off x="7457297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CI Resources</a:t>
            </a:r>
          </a:p>
        </p:txBody>
      </p:sp>
    </p:spTree>
    <p:extLst>
      <p:ext uri="{BB962C8B-B14F-4D97-AF65-F5344CB8AC3E}">
        <p14:creationId xmlns:p14="http://schemas.microsoft.com/office/powerpoint/2010/main" val="233856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50FD-A37F-BB47-9F27-A87E5C3B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02920"/>
          </a:xfrm>
        </p:spPr>
        <p:txBody>
          <a:bodyPr/>
          <a:lstStyle/>
          <a:p>
            <a:r>
              <a:rPr lang="en-US" dirty="0"/>
              <a:t>ECP CI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4B5D-AF1C-4546-8C2C-E19815C9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70000"/>
            <a:ext cx="11369809" cy="4876800"/>
          </a:xfrm>
        </p:spPr>
        <p:txBody>
          <a:bodyPr/>
          <a:lstStyle/>
          <a:p>
            <a:r>
              <a:rPr lang="en-US" dirty="0"/>
              <a:t>ECP investing in GitLab for complex-wide CI</a:t>
            </a:r>
          </a:p>
          <a:p>
            <a:endParaRPr lang="en-US" dirty="0"/>
          </a:p>
          <a:p>
            <a:r>
              <a:rPr lang="en-US" dirty="0"/>
              <a:t>Non-GitLab projects </a:t>
            </a:r>
            <a:r>
              <a:rPr lang="en-US" i="1" dirty="0"/>
              <a:t>mirror</a:t>
            </a:r>
            <a:r>
              <a:rPr lang="en-US" dirty="0"/>
              <a:t> into GitLab</a:t>
            </a:r>
          </a:p>
          <a:p>
            <a:endParaRPr lang="en-US" dirty="0"/>
          </a:p>
          <a:p>
            <a:r>
              <a:rPr lang="en-US" dirty="0"/>
              <a:t>Complex-wide Federation via OSTI</a:t>
            </a:r>
          </a:p>
          <a:p>
            <a:pPr lvl="1"/>
            <a:r>
              <a:rPr lang="en-US" dirty="0"/>
              <a:t>Many hurdles still to overcome</a:t>
            </a:r>
          </a:p>
          <a:p>
            <a:pPr lvl="1"/>
            <a:r>
              <a:rPr lang="en-US" dirty="0"/>
              <a:t>Manual federation possible…but non-trivial</a:t>
            </a:r>
          </a:p>
          <a:p>
            <a:pPr lvl="1"/>
            <a:endParaRPr lang="en-US" dirty="0"/>
          </a:p>
          <a:p>
            <a:r>
              <a:rPr lang="en-US" dirty="0"/>
              <a:t>Documentation and on-boarding help</a:t>
            </a:r>
          </a:p>
          <a:p>
            <a:pPr lvl="1"/>
            <a:r>
              <a:rPr lang="en-US" dirty="0">
                <a:hlinkClick r:id="rId2"/>
              </a:rPr>
              <a:t>https://ecp-ci.gitlab.io</a:t>
            </a:r>
            <a:endParaRPr lang="en-US" dirty="0"/>
          </a:p>
          <a:p>
            <a:pPr lvl="1"/>
            <a:r>
              <a:rPr lang="en-US" dirty="0"/>
              <a:t>email me, </a:t>
            </a:r>
            <a:r>
              <a:rPr lang="en-US" dirty="0">
                <a:hlinkClick r:id="rId3"/>
              </a:rPr>
              <a:t>miller86@llnl.gov</a:t>
            </a:r>
            <a:r>
              <a:rPr lang="en-US" dirty="0"/>
              <a:t> for on-boarding contacts</a:t>
            </a:r>
          </a:p>
        </p:txBody>
      </p:sp>
      <p:pic>
        <p:nvPicPr>
          <p:cNvPr id="4" name="Google Shape;824;p110">
            <a:extLst>
              <a:ext uri="{FF2B5EF4-FFF2-40B4-BE49-F238E27FC236}">
                <a16:creationId xmlns:a16="http://schemas.microsoft.com/office/drawing/2014/main" id="{03AE07CE-79CF-D14F-A7F7-2BE3BBB5E7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564" y="411480"/>
            <a:ext cx="5296184" cy="3230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01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EAA9-2D01-8D4B-8AC4-EED8CF0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A5A5-411F-964C-A7F2-FE7441F8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60"/>
            <a:ext cx="11369809" cy="439928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configuration</a:t>
            </a:r>
            <a:r>
              <a:rPr lang="en-US" dirty="0"/>
              <a:t> is most important?</a:t>
            </a:r>
          </a:p>
          <a:p>
            <a:pPr lvl="1"/>
            <a:r>
              <a:rPr lang="en-US" dirty="0"/>
              <a:t>Examples: gcc, icc, xlc? MPI-2 or MPI-3? Python 2, 3 or 2 &amp; 3?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i="1" dirty="0"/>
              <a:t>functionality</a:t>
            </a:r>
            <a:r>
              <a:rPr lang="en-US" dirty="0"/>
              <a:t> is most important?</a:t>
            </a:r>
          </a:p>
          <a:p>
            <a:pPr lvl="1"/>
            <a:r>
              <a:rPr lang="en-US" dirty="0"/>
              <a:t>Examples: vanilla numerical kernels? OpenMP kernels? GPU kernels? All of these?</a:t>
            </a:r>
          </a:p>
          <a:p>
            <a:endParaRPr lang="en-US" dirty="0"/>
          </a:p>
          <a:p>
            <a:r>
              <a:rPr lang="en-US" dirty="0"/>
              <a:t>Good candidates…</a:t>
            </a:r>
          </a:p>
          <a:p>
            <a:pPr lvl="1"/>
            <a:r>
              <a:rPr lang="en-US" dirty="0"/>
              <a:t>A “hello world” example for your project</a:t>
            </a:r>
          </a:p>
          <a:p>
            <a:pPr lvl="1"/>
            <a:r>
              <a:rPr lang="en-US" dirty="0"/>
              <a:t>Once you’ve got the basics working, its easy to build up from there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3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B304-CD9A-9D4C-9745-67E84C47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https://github.com/betterscientificsoftware/hello-numerical-world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4A838-71FE-704D-A387-F03024D7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032" y="1736725"/>
            <a:ext cx="866786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6108B-CD54-E149-B6CA-A0A3EE1AD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Setting up CI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Example .travis.yml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5B0EB98-4702-6C4D-A4B7-3126ED4B01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5477212"/>
              </p:ext>
            </p:extLst>
          </p:nvPr>
        </p:nvGraphicFramePr>
        <p:xfrm>
          <a:off x="437976" y="2868930"/>
          <a:ext cx="5531933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864">
                  <a:extLst>
                    <a:ext uri="{9D8B030D-6E8A-4147-A177-3AD203B41FA5}">
                      <a16:colId xmlns:a16="http://schemas.microsoft.com/office/drawing/2014/main" val="3111521380"/>
                    </a:ext>
                  </a:extLst>
                </a:gridCol>
                <a:gridCol w="2986908">
                  <a:extLst>
                    <a:ext uri="{9D8B030D-6E8A-4147-A177-3AD203B41FA5}">
                      <a16:colId xmlns:a16="http://schemas.microsoft.com/office/drawing/2014/main" val="3277590920"/>
                    </a:ext>
                  </a:extLst>
                </a:gridCol>
                <a:gridCol w="1469161">
                  <a:extLst>
                    <a:ext uri="{9D8B030D-6E8A-4147-A177-3AD203B41FA5}">
                      <a16:colId xmlns:a16="http://schemas.microsoft.com/office/drawing/2014/main" val="188826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5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 YAML file [&amp; repo scripts]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/.travis.yml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2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YAML file [&amp; repo scripts]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/.gitlab-ci.yml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7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Bamboo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44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19693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38" y="3149300"/>
            <a:ext cx="5532437" cy="21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Example .travis.yml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38" y="3149300"/>
            <a:ext cx="5532437" cy="2192937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03A758F8-B4E2-D549-83F9-4C43522F1012}"/>
              </a:ext>
            </a:extLst>
          </p:cNvPr>
          <p:cNvSpPr/>
          <p:nvPr/>
        </p:nvSpPr>
        <p:spPr>
          <a:xfrm>
            <a:off x="5537200" y="3181485"/>
            <a:ext cx="477520" cy="826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861EB-5639-824C-BC8F-09A2B6DCCAEB}"/>
              </a:ext>
            </a:extLst>
          </p:cNvPr>
          <p:cNvSpPr txBox="1"/>
          <p:nvPr/>
        </p:nvSpPr>
        <p:spPr>
          <a:xfrm>
            <a:off x="3206818" y="3369667"/>
            <a:ext cx="2330382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Specify environment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018D179-5EB2-4E48-BA65-F3037C6899D1}"/>
              </a:ext>
            </a:extLst>
          </p:cNvPr>
          <p:cNvSpPr/>
          <p:nvPr/>
        </p:nvSpPr>
        <p:spPr>
          <a:xfrm>
            <a:off x="5537200" y="4256343"/>
            <a:ext cx="477520" cy="6236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03340-E17A-9C48-9B85-9B90D4754C5A}"/>
              </a:ext>
            </a:extLst>
          </p:cNvPr>
          <p:cNvSpPr txBox="1"/>
          <p:nvPr/>
        </p:nvSpPr>
        <p:spPr>
          <a:xfrm>
            <a:off x="3463299" y="4351162"/>
            <a:ext cx="2073901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Commands to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EFACAF-1314-914E-9B7D-A778511E482F}"/>
              </a:ext>
            </a:extLst>
          </p:cNvPr>
          <p:cNvGrpSpPr/>
          <p:nvPr/>
        </p:nvGrpSpPr>
        <p:grpSpPr>
          <a:xfrm>
            <a:off x="1300715" y="1749515"/>
            <a:ext cx="5268251" cy="1929106"/>
            <a:chOff x="1300715" y="1749515"/>
            <a:chExt cx="5268251" cy="192910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052009-7783-6547-A4F6-67C5737CE5D2}"/>
                </a:ext>
              </a:extLst>
            </p:cNvPr>
            <p:cNvCxnSpPr>
              <a:cxnSpLocks/>
            </p:cNvCxnSpPr>
            <p:nvPr/>
          </p:nvCxnSpPr>
          <p:spPr>
            <a:xfrm>
              <a:off x="3898760" y="2177571"/>
              <a:ext cx="2670206" cy="150105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A5B2E5-A544-1849-B69C-F045A18786DC}"/>
                </a:ext>
              </a:extLst>
            </p:cNvPr>
            <p:cNvSpPr txBox="1"/>
            <p:nvPr/>
          </p:nvSpPr>
          <p:spPr>
            <a:xfrm>
              <a:off x="1300715" y="1749515"/>
              <a:ext cx="4330929" cy="433965"/>
            </a:xfrm>
            <a:prstGeom prst="rect">
              <a:avLst/>
            </a:prstGeom>
            <a:noFill/>
          </p:spPr>
          <p:txBody>
            <a:bodyPr wrap="none" lIns="118872" tIns="91440" rIns="118872" bIns="91440" rtlCol="0" anchor="ctr" anchorCtr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/>
                <a:t>Keywords specific to service being used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705E03A-ADD4-5940-AECC-66EFBB2DD626}"/>
              </a:ext>
            </a:extLst>
          </p:cNvPr>
          <p:cNvSpPr/>
          <p:nvPr/>
        </p:nvSpPr>
        <p:spPr>
          <a:xfrm>
            <a:off x="11354602" y="4351162"/>
            <a:ext cx="386294" cy="365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0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0C0E-5E82-574E-B524-B781EB4D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69" y="411479"/>
            <a:ext cx="3127512" cy="430317"/>
          </a:xfrm>
        </p:spPr>
        <p:txBody>
          <a:bodyPr/>
          <a:lstStyle/>
          <a:p>
            <a:pPr algn="ctr"/>
            <a:r>
              <a:rPr lang="en-US" dirty="0"/>
              <a:t>travis-ci.com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32597D-EF26-794C-9ADB-0318B7793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491" y="1027372"/>
            <a:ext cx="4953868" cy="558424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B9F989-DF5E-4449-A55E-0CD553CAD4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6678" y="1027373"/>
            <a:ext cx="4759656" cy="59553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4158E8-36C6-FB45-8EB9-DA6E06DF475A}"/>
              </a:ext>
            </a:extLst>
          </p:cNvPr>
          <p:cNvSpPr txBox="1">
            <a:spLocks/>
          </p:cNvSpPr>
          <p:nvPr/>
        </p:nvSpPr>
        <p:spPr bwMode="auto">
          <a:xfrm>
            <a:off x="7853445" y="411479"/>
            <a:ext cx="2266122" cy="43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/>
              <a:t>codecov.io</a:t>
            </a:r>
          </a:p>
        </p:txBody>
      </p:sp>
    </p:spTree>
    <p:extLst>
      <p:ext uri="{BB962C8B-B14F-4D97-AF65-F5344CB8AC3E}">
        <p14:creationId xmlns:p14="http://schemas.microsoft.com/office/powerpoint/2010/main" val="346285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619C-E7D3-1F45-94EC-C097C6B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Hours Hands-on Lesson – </a:t>
            </a:r>
            <a:r>
              <a:rPr lang="en-US" dirty="0">
                <a:hlinkClick r:id="rId2"/>
              </a:rPr>
              <a:t>YouTube Video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DAAD0-07B9-5443-BB48-9506D45E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35760"/>
            <a:ext cx="5588582" cy="8211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F1DD3-4E44-A545-A031-5370D7E4F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Follow QR code to </a:t>
            </a:r>
            <a:r>
              <a:rPr lang="en-US" dirty="0">
                <a:hlinkClick r:id="rId3"/>
              </a:rPr>
              <a:t>GitHub repository</a:t>
            </a:r>
            <a:endParaRPr lang="en-US" dirty="0"/>
          </a:p>
          <a:p>
            <a:pPr lvl="1"/>
            <a:r>
              <a:rPr lang="en-US" dirty="0"/>
              <a:t>You can do this exercise entirely in your browser on GitHub</a:t>
            </a:r>
          </a:p>
          <a:p>
            <a:r>
              <a:rPr lang="en-US" dirty="0"/>
              <a:t>Fork the repo</a:t>
            </a:r>
          </a:p>
          <a:p>
            <a:r>
              <a:rPr lang="en-US" dirty="0"/>
              <a:t>Create .</a:t>
            </a:r>
            <a:r>
              <a:rPr lang="en-US" dirty="0" err="1"/>
              <a:t>travis.yml</a:t>
            </a:r>
            <a:r>
              <a:rPr lang="en-US" dirty="0"/>
              <a:t> using </a:t>
            </a:r>
          </a:p>
          <a:p>
            <a:r>
              <a:rPr lang="en-US" dirty="0"/>
              <a:t>Submit Pull Request (PR)</a:t>
            </a:r>
          </a:p>
          <a:p>
            <a:r>
              <a:rPr lang="en-US" dirty="0"/>
              <a:t>Increase coverage</a:t>
            </a:r>
          </a:p>
          <a:p>
            <a:pPr lvl="1"/>
            <a:r>
              <a:rPr lang="en-US" dirty="0"/>
              <a:t>Change ‘check’ to “check_all”</a:t>
            </a:r>
          </a:p>
          <a:p>
            <a:r>
              <a:rPr lang="en-US" dirty="0"/>
              <a:t>Update the PR and observe coverage change</a:t>
            </a:r>
          </a:p>
          <a:p>
            <a:r>
              <a:rPr lang="en-US" dirty="0"/>
              <a:t>Extra credit…fail PR if coverage drops</a:t>
            </a:r>
          </a:p>
          <a:p>
            <a:pPr lvl="1"/>
            <a:r>
              <a:rPr lang="en-US" dirty="0"/>
              <a:t>Hint: read </a:t>
            </a:r>
            <a:r>
              <a:rPr lang="en-US" dirty="0" err="1"/>
              <a:t>codecov.io</a:t>
            </a:r>
            <a:r>
              <a:rPr lang="en-US" dirty="0"/>
              <a:t> docs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2C8E5-EFFC-874D-AEAC-6CBD2A0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635760"/>
            <a:ext cx="5531934" cy="8211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295285-103D-3E44-BFFB-8110A48530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366260" y="2559050"/>
            <a:ext cx="3236392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3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CBEEE-06BF-2840-AFF6-C48FC0479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542517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is licensed under a </a:t>
            </a:r>
            <a:r>
              <a:rPr lang="en-US" sz="1600" dirty="0">
                <a:hlinkClick r:id="rId2"/>
              </a:rPr>
              <a:t>Creative</a:t>
            </a:r>
            <a:r>
              <a:rPr lang="en-US" sz="1600" dirty="0">
                <a:hlinkClick r:id="rId3"/>
              </a:rPr>
              <a:t> Commons Attribution 4.0 International License</a:t>
            </a:r>
            <a:r>
              <a:rPr lang="en-US" sz="16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600" b="1" dirty="0"/>
              <a:t>The requested citation the overall tutorial is: David E. Bernholdt, Anshu Dubey, Mark C. Miller, Katherine M. Riley, and James M. Willenbring, Software Productivity Track, in Argonne Training Program for Extreme Scale Computing (ATPESC), online. DOI: </a:t>
            </a:r>
            <a:r>
              <a:rPr lang="en-US" sz="1600" b="1" dirty="0">
                <a:hlinkClick r:id="rId4"/>
              </a:rPr>
              <a:t>10.6084/m9.figshare.12719834</a:t>
            </a: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dirty="0"/>
              <a:t>Individual modules may be cited as </a:t>
            </a:r>
            <a:r>
              <a:rPr lang="en-US" sz="1600" i="1" dirty="0"/>
              <a:t>Speaker, Module Title</a:t>
            </a:r>
            <a:r>
              <a:rPr lang="en-US" sz="1600" dirty="0"/>
              <a:t>, in Software Productivity Track…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Additional contributors include: Patricia Grubel, Rinku Gupta, Mike Heroux, Alicia Klinvex, Jared O’Neal, David Rogers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the Argonne National Laboratory, which is managed by UChicago Argonne, LLC for the U.S. Department of Energy under Contract No. DE-AC02-06CH11357.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under the auspices of the U.S. Department of Energy by Lawrence Livermore National Laboratory under Contract DE-AC52-07NA27344. IM Release #LLNL-PRES-813357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8"/>
            <a:ext cx="11369809" cy="5086389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400" dirty="0"/>
              <a:t>This work is licensed under a </a:t>
            </a:r>
            <a:r>
              <a:rPr lang="en-US" sz="1400" dirty="0">
                <a:hlinkClick r:id="rId2"/>
              </a:rPr>
              <a:t>Creative</a:t>
            </a:r>
            <a:r>
              <a:rPr lang="en-US" sz="1400" dirty="0">
                <a:hlinkClick r:id="rId3"/>
              </a:rPr>
              <a:t> Commons Attribution 4.0 International License</a:t>
            </a:r>
            <a:r>
              <a:rPr lang="en-US" sz="14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400" b="1" dirty="0"/>
              <a:t>The requested citation the overall tutorial is: David E. Bernholdt, Better Scientific Software tutorial, in RF SciDAC 2020 Workshop, Knoxville, Tennessee. DOI: </a:t>
            </a:r>
            <a:r>
              <a:rPr lang="en-US" sz="1400" b="1" dirty="0">
                <a:hlinkClick r:id="rId4"/>
              </a:rPr>
              <a:t>10.6084/m9.figshare.11918397</a:t>
            </a:r>
            <a:endParaRPr lang="en-US" sz="1400" b="1" dirty="0"/>
          </a:p>
          <a:p>
            <a:pPr>
              <a:spcBef>
                <a:spcPts val="400"/>
              </a:spcBef>
            </a:pPr>
            <a:r>
              <a:rPr lang="en-US" sz="1400" dirty="0"/>
              <a:t>Individual modules may be cited as </a:t>
            </a:r>
            <a:r>
              <a:rPr lang="en-US" sz="1400" i="1" dirty="0"/>
              <a:t>Speaker, Module Title</a:t>
            </a:r>
            <a:r>
              <a:rPr lang="en-US" sz="1400" dirty="0"/>
              <a:t>, in Better Scientific Software Tutorial…</a:t>
            </a:r>
            <a:endParaRPr lang="en-US" sz="18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Additional contributors to this this tutorial include: Anshu Dubey, Mike Heroux, Alicia Klinvex, Jared O’Neal, and Katherine Riley, James M. Willenbring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This 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</a:t>
            </a:r>
            <a:r>
              <a:rPr lang="en-US" sz="1200" i="1" dirty="0"/>
              <a:t>.</a:t>
            </a:r>
            <a:endParaRPr lang="en-US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the Argonne National Laboratory, which is managed managed by UChicago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C071-E79D-5E41-8EBA-EE276451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661382"/>
          </a:xfrm>
        </p:spPr>
        <p:txBody>
          <a:bodyPr/>
          <a:lstStyle/>
          <a:p>
            <a:r>
              <a:rPr lang="en-US" dirty="0"/>
              <a:t>What is Continuous Integration (CI) </a:t>
            </a:r>
            <a:r>
              <a:rPr lang="en-US" i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E7AF-E77C-0444-AFCD-CD3AF6538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72863"/>
            <a:ext cx="11369809" cy="5373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Focused, critical functionality (infrastructure), fast, independent, orthogonal, complete, … </a:t>
            </a:r>
          </a:p>
          <a:p>
            <a:pPr lvl="1"/>
            <a:r>
              <a:rPr lang="en-US" dirty="0"/>
              <a:t>Existing test suites often require re-design/refactoring for CI</a:t>
            </a:r>
          </a:p>
          <a:p>
            <a:endParaRPr lang="en-US" dirty="0"/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Changes across key branches merged &amp; tested to ensure the “whole” still works</a:t>
            </a:r>
          </a:p>
          <a:p>
            <a:pPr lvl="1"/>
            <a:r>
              <a:rPr lang="en-US" dirty="0"/>
              <a:t>Develop, develop, develop, merge, merge, merge, test, test, test…NO!</a:t>
            </a:r>
          </a:p>
          <a:p>
            <a:pPr lvl="1"/>
            <a:r>
              <a:rPr lang="en-US" dirty="0"/>
              <a:t>Develop, merge, test, develop, merge, test, develop, merge, test…YES!</a:t>
            </a:r>
          </a:p>
          <a:p>
            <a:endParaRPr lang="en-US" dirty="0"/>
          </a:p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Changes tested every commit and/or pull-request (like auto-correct)</a:t>
            </a:r>
          </a:p>
          <a:p>
            <a:endParaRPr lang="en-US" dirty="0"/>
          </a:p>
          <a:p>
            <a:r>
              <a:rPr lang="en-US" dirty="0"/>
              <a:t>CI generally implies a lot of </a:t>
            </a:r>
            <a:r>
              <a:rPr lang="en-US" u="sng" dirty="0"/>
              <a:t>automation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1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9C-1FA9-7843-B671-FBEA9FE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 vs. Continuous Integration (CI)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9C68-6DCB-2D47-926F-5D941167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59"/>
            <a:ext cx="11369809" cy="4773507"/>
          </a:xfrm>
        </p:spPr>
        <p:txBody>
          <a:bodyPr/>
          <a:lstStyle/>
          <a:p>
            <a:r>
              <a:rPr lang="en-US" b="1" i="1" dirty="0"/>
              <a:t>Automated Testing</a:t>
            </a:r>
            <a:r>
              <a:rPr lang="en-US" dirty="0"/>
              <a:t>: Software that automatically performs tests and reliably detects and reports anomalous behaviors/outcomes.</a:t>
            </a:r>
          </a:p>
          <a:p>
            <a:pPr lvl="1"/>
            <a:r>
              <a:rPr lang="en-US" dirty="0"/>
              <a:t>Examples: Auto-test, CTest/CDash, nightly testing, `make check’</a:t>
            </a:r>
          </a:p>
          <a:p>
            <a:pPr lvl="1"/>
            <a:r>
              <a:rPr lang="en-US" dirty="0"/>
              <a:t>Potential issues: change attribution, timeliness of results, multiple branches of development</a:t>
            </a:r>
          </a:p>
          <a:p>
            <a:endParaRPr lang="en-US" dirty="0"/>
          </a:p>
          <a:p>
            <a:r>
              <a:rPr lang="en-US" b="1" i="1" dirty="0"/>
              <a:t>Continuous Integration (CI)</a:t>
            </a:r>
            <a:r>
              <a:rPr lang="en-US" dirty="0"/>
              <a:t>: automated testing performed at high frequency and fine granularity aimed at </a:t>
            </a:r>
            <a:r>
              <a:rPr lang="en-US" i="1" dirty="0"/>
              <a:t>preventing</a:t>
            </a:r>
            <a:r>
              <a:rPr lang="en-US" dirty="0"/>
              <a:t> code changes from breaking key branches of development (e.g. </a:t>
            </a:r>
            <a:r>
              <a:rPr lang="en-US" i="1" dirty="0"/>
              <a:t>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Example: Disabled/enabled “Merge Pull Request”</a:t>
            </a:r>
            <a:br>
              <a:rPr lang="en-US" dirty="0"/>
            </a:br>
            <a:r>
              <a:rPr lang="en-US" dirty="0"/>
              <a:t>button on GitHub</a:t>
            </a:r>
          </a:p>
          <a:p>
            <a:pPr lvl="1"/>
            <a:r>
              <a:rPr lang="en-US" dirty="0"/>
              <a:t>Potential issues: extreme automation, test granularity,</a:t>
            </a:r>
            <a:br>
              <a:rPr lang="en-US" dirty="0"/>
            </a:br>
            <a:r>
              <a:rPr lang="en-US" dirty="0"/>
              <a:t>coverage, 3</a:t>
            </a:r>
            <a:r>
              <a:rPr lang="en-US" baseline="30000" dirty="0"/>
              <a:t>rd</a:t>
            </a:r>
            <a:r>
              <a:rPr lang="en-US" dirty="0"/>
              <a:t>-party services/resources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DF8F7-343F-3C4F-9E26-DEDDD6C2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33" y="4703907"/>
            <a:ext cx="4673600" cy="2147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F97CA-774E-7345-BB1C-541C33E51E0B}"/>
              </a:ext>
            </a:extLst>
          </p:cNvPr>
          <p:cNvCxnSpPr/>
          <p:nvPr/>
        </p:nvCxnSpPr>
        <p:spPr>
          <a:xfrm>
            <a:off x="6849533" y="5113867"/>
            <a:ext cx="999067" cy="1405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5456-6481-8145-ABBE-F65385A1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2096-ED27-A141-B43B-6D2CBABE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4150"/>
            <a:ext cx="5588582" cy="914400"/>
          </a:xfrm>
        </p:spPr>
        <p:txBody>
          <a:bodyPr/>
          <a:lstStyle/>
          <a:p>
            <a:pPr algn="ctr"/>
            <a:r>
              <a:rPr lang="en-US" dirty="0"/>
              <a:t>Automated Nightly Testing Dashboard</a:t>
            </a:r>
            <a:br>
              <a:rPr lang="en-US" dirty="0"/>
            </a:br>
            <a:r>
              <a:rPr lang="en-US" dirty="0"/>
              <a:t>Lives “next to” your development work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7A6A4-34F1-4149-A32A-F18F03DFB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644150"/>
            <a:ext cx="5531934" cy="914400"/>
          </a:xfrm>
        </p:spPr>
        <p:txBody>
          <a:bodyPr/>
          <a:lstStyle/>
          <a:p>
            <a:pPr algn="ctr"/>
            <a:r>
              <a:rPr lang="en-US" dirty="0"/>
              <a:t>CI Testing</a:t>
            </a:r>
            <a:br>
              <a:rPr lang="en-US" dirty="0"/>
            </a:br>
            <a:r>
              <a:rPr lang="en-US" dirty="0"/>
              <a:t>Lives embedded in your development 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D0F9FAC-D744-E04D-9F82-4C27F218C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4123" y="2695684"/>
            <a:ext cx="3594735" cy="337343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5A091814-85DD-2B4B-AED0-190BAFDB4F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238" y="3031490"/>
            <a:ext cx="5532437" cy="24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19DD-9E6F-0944-9C8A-1F9475F9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Testing is one part of the “Shift Left” movement in DevOps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ED823-C063-BC42-B321-08875B3B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0" y="1736725"/>
            <a:ext cx="7198744" cy="4048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942554-D67B-1449-871A-54E53CB5BB53}"/>
              </a:ext>
            </a:extLst>
          </p:cNvPr>
          <p:cNvSpPr/>
          <p:nvPr/>
        </p:nvSpPr>
        <p:spPr>
          <a:xfrm>
            <a:off x="8242124" y="5106444"/>
            <a:ext cx="918575" cy="158663"/>
          </a:xfrm>
          <a:prstGeom prst="rect">
            <a:avLst/>
          </a:prstGeom>
          <a:solidFill>
            <a:srgbClr val="5AC0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Advantage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4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6217-B345-804C-B072-9F0F44AD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make CI Difficult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B1CE6B-30D2-DE49-A4FD-724544360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5880"/>
            <a:ext cx="5588582" cy="821190"/>
          </a:xfrm>
        </p:spPr>
        <p:txBody>
          <a:bodyPr/>
          <a:lstStyle/>
          <a:p>
            <a:pPr algn="ctr"/>
            <a:r>
              <a:rPr lang="en-US" dirty="0"/>
              <a:t>Common situations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8C24-9DD1-7548-9A7F-0F930451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47070"/>
            <a:ext cx="5588582" cy="388797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Just getting started</a:t>
            </a:r>
          </a:p>
          <a:p>
            <a:pPr lvl="1"/>
            <a:r>
              <a:rPr lang="en-US" dirty="0"/>
              <a:t>Many technologies/choices; often in the ”cloud”</a:t>
            </a:r>
          </a:p>
          <a:p>
            <a:pPr lvl="1"/>
            <a:r>
              <a:rPr lang="en-US" dirty="0"/>
              <a:t>Solution: start small, simple, build up</a:t>
            </a:r>
          </a:p>
          <a:p>
            <a:endParaRPr lang="en-US" dirty="0"/>
          </a:p>
          <a:p>
            <a:r>
              <a:rPr lang="en-US" dirty="0"/>
              <a:t>Developing suitable tests</a:t>
            </a:r>
          </a:p>
          <a:p>
            <a:pPr lvl="1"/>
            <a:r>
              <a:rPr lang="en-US" dirty="0"/>
              <a:t>Many project’s existing tests not suitable for CI</a:t>
            </a:r>
          </a:p>
          <a:p>
            <a:pPr lvl="1"/>
            <a:r>
              <a:rPr lang="en-US" dirty="0"/>
              <a:t>Solution: Simplify/refactor and/or sub-setting test suite</a:t>
            </a:r>
          </a:p>
          <a:p>
            <a:endParaRPr lang="en-US" dirty="0"/>
          </a:p>
          <a:p>
            <a:r>
              <a:rPr lang="en-US" dirty="0"/>
              <a:t>Ensuring sufficient coverage</a:t>
            </a:r>
          </a:p>
          <a:p>
            <a:pPr lvl="1"/>
            <a:r>
              <a:rPr lang="en-US" dirty="0"/>
              <a:t>Some changes to code never get tested</a:t>
            </a:r>
          </a:p>
          <a:p>
            <a:pPr lvl="1"/>
            <a:r>
              <a:rPr lang="en-US" dirty="0"/>
              <a:t>Solution: tools to measure it, enforce always increasing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7CBDB-13EE-6844-96FE-CEFC1AFB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325880"/>
            <a:ext cx="5531934" cy="821190"/>
          </a:xfrm>
        </p:spPr>
        <p:txBody>
          <a:bodyPr/>
          <a:lstStyle/>
          <a:p>
            <a:pPr algn="ctr"/>
            <a:r>
              <a:rPr lang="en-US" dirty="0"/>
              <a:t>Advanced situations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64CE2-D548-B740-8AD8-6A2A01B02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8914" y="2147070"/>
            <a:ext cx="5531934" cy="366445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Defining failure for </a:t>
            </a:r>
            <a:r>
              <a:rPr lang="en-US" i="1" dirty="0"/>
              <a:t>many</a:t>
            </a:r>
            <a:r>
              <a:rPr lang="en-US" dirty="0"/>
              <a:t> configurations</a:t>
            </a:r>
          </a:p>
          <a:p>
            <a:pPr lvl="1"/>
            <a:r>
              <a:rPr lang="en-US" dirty="0"/>
              <a:t>Bit-for-bit (exact) match vs. fuzzy match</a:t>
            </a:r>
          </a:p>
          <a:p>
            <a:pPr lvl="1"/>
            <a:r>
              <a:rPr lang="en-US" dirty="0"/>
              <a:t>Solution: absolute/relative tolerances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AI/ML</a:t>
            </a:r>
          </a:p>
          <a:p>
            <a:endParaRPr lang="en-US" dirty="0"/>
          </a:p>
          <a:p>
            <a:r>
              <a:rPr lang="en-US" dirty="0"/>
              <a:t>Numerous 3</a:t>
            </a:r>
            <a:r>
              <a:rPr lang="en-US" baseline="30000" dirty="0"/>
              <a:t>rd</a:t>
            </a:r>
            <a:r>
              <a:rPr lang="en-US" dirty="0"/>
              <a:t> party libraries (TPLs)</a:t>
            </a:r>
          </a:p>
          <a:p>
            <a:pPr lvl="1"/>
            <a:r>
              <a:rPr lang="en-US" dirty="0"/>
              <a:t>Compiling takes too long</a:t>
            </a:r>
          </a:p>
          <a:p>
            <a:pPr lvl="1"/>
            <a:r>
              <a:rPr lang="en-US" dirty="0"/>
              <a:t>Solution: cache pre-built TPLs, containers</a:t>
            </a:r>
          </a:p>
          <a:p>
            <a:endParaRPr lang="en-US" dirty="0"/>
          </a:p>
          <a:p>
            <a:r>
              <a:rPr lang="en-US" dirty="0"/>
              <a:t>Performance testing</a:t>
            </a:r>
          </a:p>
          <a:p>
            <a:pPr lvl="1"/>
            <a:r>
              <a:rPr lang="en-US" dirty="0"/>
              <a:t>Avoid time-, space-, scaling-performance degradation</a:t>
            </a:r>
          </a:p>
          <a:p>
            <a:pPr lvl="1"/>
            <a:r>
              <a:rPr lang="en-US" dirty="0"/>
              <a:t>Solution: Perf. instrumentation and </a:t>
            </a:r>
            <a:r>
              <a:rPr lang="en-US" i="1" dirty="0"/>
              <a:t>scheduled</a:t>
            </a:r>
            <a:r>
              <a:rPr lang="en-US" dirty="0"/>
              <a:t> testing </a:t>
            </a:r>
          </a:p>
        </p:txBody>
      </p:sp>
    </p:spTree>
    <p:extLst>
      <p:ext uri="{BB962C8B-B14F-4D97-AF65-F5344CB8AC3E}">
        <p14:creationId xmlns:p14="http://schemas.microsoft.com/office/powerpoint/2010/main" val="31313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82B6-BA74-E744-88B9-1E6F07A6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74040"/>
          </a:xfrm>
        </p:spPr>
        <p:txBody>
          <a:bodyPr/>
          <a:lstStyle/>
          <a:p>
            <a:r>
              <a:rPr lang="en-US" dirty="0"/>
              <a:t>CI Resources (Where do jobs run?)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252D-9F99-4B47-BA35-FEF4C710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1580"/>
            <a:ext cx="11369809" cy="5234940"/>
          </a:xfrm>
        </p:spPr>
        <p:txBody>
          <a:bodyPr/>
          <a:lstStyle/>
          <a:p>
            <a:r>
              <a:rPr lang="en-US" dirty="0"/>
              <a:t>Free Cloud Resources (many free on GitHub,</a:t>
            </a:r>
            <a:br>
              <a:rPr lang="en-US" dirty="0"/>
            </a:br>
            <a:r>
              <a:rPr lang="en-US" dirty="0"/>
              <a:t>BitBucket, GitLab, etc.)</a:t>
            </a:r>
          </a:p>
          <a:p>
            <a:pPr lvl="1"/>
            <a:r>
              <a:rPr lang="en-US" dirty="0"/>
              <a:t>Travis-CI, Circle-CI, AppVeyor, Azure Pipelines,…</a:t>
            </a:r>
          </a:p>
          <a:p>
            <a:pPr lvl="1"/>
            <a:r>
              <a:rPr lang="en-US" dirty="0"/>
              <a:t>All launch a VM (Linux variants, Windows and OSX)</a:t>
            </a:r>
          </a:p>
          <a:p>
            <a:pPr lvl="2"/>
            <a:r>
              <a:rPr lang="en-US" dirty="0"/>
              <a:t>Constrained in time/size, config. (e.g. GPU type/count)</a:t>
            </a:r>
          </a:p>
          <a:p>
            <a:pPr lvl="2"/>
            <a:r>
              <a:rPr lang="en-US" dirty="0"/>
              <a:t>Not always suitable for large, HPC projects due to need</a:t>
            </a:r>
            <a:br>
              <a:rPr lang="en-US" dirty="0"/>
            </a:br>
            <a:r>
              <a:rPr lang="en-US" dirty="0"/>
              <a:t>for longer than usual time to run</a:t>
            </a:r>
          </a:p>
          <a:p>
            <a:endParaRPr lang="en-US" dirty="0"/>
          </a:p>
          <a:p>
            <a:r>
              <a:rPr lang="en-US" dirty="0"/>
              <a:t>Site-local Resources</a:t>
            </a:r>
          </a:p>
          <a:p>
            <a:pPr lvl="1"/>
            <a:r>
              <a:rPr lang="en-US" dirty="0"/>
              <a:t>Examples: Bamboo @ LLNL, Jenkins @ ANL, Travis+CDash @ NERSC, etc.</a:t>
            </a:r>
          </a:p>
          <a:p>
            <a:pPr lvl="1"/>
            <a:r>
              <a:rPr lang="en-US" dirty="0"/>
              <a:t>ECP Program: GitLab-CI @ ANL, LANL, LLNL, NERSC, ORNL, SNL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your own by setting up resources/services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A806-1293-9A40-A864-C1487EB0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7247690" y="637540"/>
            <a:ext cx="4575375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536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21919</TotalTime>
  <Words>1562</Words>
  <Application>Microsoft Macintosh PowerPoint</Application>
  <PresentationFormat>Custom</PresentationFormat>
  <Paragraphs>166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Calibri</vt:lpstr>
      <vt:lpstr>Presentations (Wide Screen)</vt:lpstr>
      <vt:lpstr>Continuous Integration</vt:lpstr>
      <vt:lpstr>License, Citation and Acknowledgements</vt:lpstr>
      <vt:lpstr>License, Citation and Acknowledgements</vt:lpstr>
      <vt:lpstr>What is Continuous Integration (CI) Testing</vt:lpstr>
      <vt:lpstr>Automated Testing vs. Continuous Integration (CI) Testing</vt:lpstr>
      <vt:lpstr>Examples…</vt:lpstr>
      <vt:lpstr>CI Testing is one part of the “Shift Left” movement in DevOps</vt:lpstr>
      <vt:lpstr>What can make CI Difficult</vt:lpstr>
      <vt:lpstr>CI Resources (Where do jobs run?)</vt:lpstr>
      <vt:lpstr>Examples…</vt:lpstr>
      <vt:lpstr>ECP CI Resources</vt:lpstr>
      <vt:lpstr>Getting started with CI</vt:lpstr>
      <vt:lpstr>https://github.com/betterscientificsoftware/hello-numerical-world</vt:lpstr>
      <vt:lpstr>Getting started with CI: </vt:lpstr>
      <vt:lpstr>Getting started with CI: </vt:lpstr>
      <vt:lpstr>travis-ci.com</vt:lpstr>
      <vt:lpstr>After Hours Hands-on Lesson – YouTube Video</vt:lpstr>
      <vt:lpstr>PowerPoint Presentation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Miller, Mark C.</cp:lastModifiedBy>
  <cp:revision>476</cp:revision>
  <cp:lastPrinted>2017-11-02T18:35:01Z</cp:lastPrinted>
  <dcterms:created xsi:type="dcterms:W3CDTF">2018-11-06T17:28:56Z</dcterms:created>
  <dcterms:modified xsi:type="dcterms:W3CDTF">2020-08-06T02:07:30Z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